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300" r:id="rId7"/>
    <p:sldId id="301" r:id="rId8"/>
    <p:sldId id="302" r:id="rId9"/>
    <p:sldId id="303" r:id="rId10"/>
    <p:sldId id="304" r:id="rId11"/>
    <p:sldId id="285" r:id="rId12"/>
    <p:sldId id="289" r:id="rId13"/>
    <p:sldId id="314" r:id="rId14"/>
    <p:sldId id="315" r:id="rId15"/>
    <p:sldId id="316" r:id="rId16"/>
    <p:sldId id="313" r:id="rId17"/>
    <p:sldId id="290" r:id="rId18"/>
    <p:sldId id="291" r:id="rId19"/>
    <p:sldId id="317" r:id="rId20"/>
    <p:sldId id="292" r:id="rId21"/>
    <p:sldId id="318" r:id="rId22"/>
    <p:sldId id="319" r:id="rId23"/>
    <p:sldId id="320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268" r:id="rId33"/>
    <p:sldId id="269" r:id="rId34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36"/>
      <p:bold r:id="rId37"/>
      <p:italic r:id="rId38"/>
      <p:boldItalic r:id="rId39"/>
    </p:embeddedFont>
    <p:embeddedFont>
      <p:font typeface="Proxima Nova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1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2cc3ff2a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302cc3ff2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1DF46695-6EF8-9015-C700-7E598C57E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DACFF5FB-50AA-AF09-4052-19E648D7D4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DD1B0DED-33F9-85FB-8054-A4A2254370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0364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60DEEDC0-DDEE-4D8D-0243-FA9320537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636539C4-C49F-AE50-4B0F-EB6692AB96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A29170CF-0745-B5EF-B53B-EFB5A72538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403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7AB54D0B-AEBD-9969-21F5-686B3797C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00035AB1-8616-8E8D-CA97-2D7C00F50B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5FF5C6E0-DA21-CD5F-9904-2C73A24A2C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4012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F1C23D8B-9F7F-BA1F-D65B-67680D1B5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6B027424-4189-1D3A-7D79-C11BCD012C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CDFE4CB8-7BE6-747E-C344-9C8C9FEA91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9683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8263C4B2-A82D-D5FB-0F92-0A577150F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4B120FE2-572A-4EB4-48F5-2130394DB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65A66000-28B9-FFB3-07EF-8B56053C4C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0175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0EB8A1A4-B185-4799-CDB0-1B927B3A4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12E9B167-D8D9-A021-57B2-F66B92C884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F32B11C8-EF1F-4CD7-B927-1513EEDCD9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0139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CEE40692-86E5-6EED-B23B-35728BC4A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900B0C0E-4D98-499F-DBCF-22E62A288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3445B513-8AA2-7330-B63E-F725AC4132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9876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8EBA9FAD-527D-89D7-68FD-EB35ACDF6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C85EFD29-3205-B587-A74B-E70B363CC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2ED74737-A920-3B43-DA51-F812344FC1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1922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A32D13DE-1B27-E602-E302-21010862E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6353EBFE-7F40-2E29-6C37-50211480BA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139D1916-1D14-2419-30C7-5BE4FBA74E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1314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B1912072-EB96-52CE-4073-0840EC4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EAFB26C0-C270-F0E8-411B-2E36FA6641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8F81811A-6F09-5D91-7E23-A47695CA8A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7342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4" name="Google Shape;2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A1AFBE5D-DDF2-81AF-2822-4C07EB7AE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CB314AAA-5D03-EE80-D63A-586CBA26E3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A0CC4E88-2EB9-1C6A-3C65-70251F29EF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3893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674BD1BD-5671-6573-0EF4-74403E51F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BB11B4BB-C02F-647E-DD5D-1B7AED65E6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942E7873-8DAB-79B7-DA3E-FC77CD3FF6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8082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1198344D-897F-AAD2-8BA7-3D82CF7A1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2647DA70-47FA-20DD-9A14-F698CDA6C5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C6EAB1FE-1348-0229-26CE-BB063D177A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6097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1B1D2A36-BBE0-7337-4AE6-C11E8F6FF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E11348F8-E3AB-2BBA-91A2-3323BF6BA6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D34BE16C-915F-AF4F-0B21-8BC60E7539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945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2D986A5D-3F0A-A181-E18A-FF1826803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99E9A848-7E4A-C521-14E9-BC50BB04B1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9C4D2F3E-3A27-FE55-64AF-F740F90BEF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957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1150F7D9-B703-CBAD-BCBC-85DBD8558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7E032AED-3E68-A1CE-F440-201B6A1330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ABC892F5-F275-7A4A-406F-1FD8308E32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0888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B0B8EED5-9C4C-6898-5D46-B8AEE961D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3319E6E6-9E82-4546-AA5A-E31FE8EDDF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881B7431-FB38-85FF-52AD-6AE9E672F6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97715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A042C4B4-F5FE-14D4-D697-5418205B6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82046172-6682-16A7-0F6E-75AC3683C7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C4DE98AE-2DDB-4FF4-2A54-BBF32F7BD1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841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56EBD1D5-E457-4D14-839A-10BCD140F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702C2E07-8F9F-1694-6DE5-DE570ED175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7890950C-DDCD-2BA5-276F-7F8DCAEA32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92066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828EBDBD-BA72-C26B-E45B-09DFBE216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CD309CC0-975F-1B42-F891-D6346840CA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40275BC9-C404-FFD9-33F2-CAEA535F30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1590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98C5C639-1952-C81B-BA2F-E4235C58D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D8352F5D-5CAC-BFA8-DF7C-FC40E90FF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931C94A7-5D41-806B-8B17-4687843A45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36580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4E48B822-424C-7CD0-9453-88994EE96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3D1197DE-EDEA-D0A2-A088-0EDAE5F932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60F08B7C-232C-4F2F-C548-0DB645BAD1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55169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0" name="Google Shape;3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9" name="Google Shape;3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50713197-A30B-07C2-34B4-D0CC5E6F7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EC4CDBC3-B56D-7819-BFBA-A154AB5162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3666C9EA-C706-442E-9345-CA7EAE725E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6512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C7578D33-9A2D-B55D-792C-893ABFC14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719F55FB-3B16-C515-FC51-06EF102B4F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69574A13-1BA6-D8B7-BD1F-41879CC198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1530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2FA0790C-9188-B476-3654-CDE504BC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0468613D-9A7D-BC9D-FAD5-14C7219644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2F7C8621-71DF-70D3-8F05-2F4D3BF9E2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7952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20DFF65C-9157-CC05-6FEF-596780C52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E572CECE-5E13-A2BD-0DCF-46DEE30D72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764423CF-0190-97B7-329D-B3B4657F2A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410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 descr="A room with a table and light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379" b="15323"/>
          <a:stretch/>
        </p:blipFill>
        <p:spPr>
          <a:xfrm>
            <a:off x="0" y="771525"/>
            <a:ext cx="91440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3246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A person with glasses and a map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974" b="5137"/>
          <a:stretch/>
        </p:blipFill>
        <p:spPr>
          <a:xfrm>
            <a:off x="0" y="735106"/>
            <a:ext cx="9141783" cy="4408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descr="A room with a table and light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379" b="15323"/>
          <a:stretch/>
        </p:blipFill>
        <p:spPr>
          <a:xfrm>
            <a:off x="0" y="771525"/>
            <a:ext cx="91440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5" descr="A hand putting a piece of paper into a ballot box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0780"/>
          <a:stretch/>
        </p:blipFill>
        <p:spPr>
          <a:xfrm>
            <a:off x="0" y="1907106"/>
            <a:ext cx="5133287" cy="3236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 and Content">
  <p:cSld name="2_2 Line 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0" descr="A person in a white jacke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17778"/>
          <a:stretch/>
        </p:blipFill>
        <p:spPr>
          <a:xfrm>
            <a:off x="5890644" y="914400"/>
            <a:ext cx="2884282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/>
        </p:nvSpPr>
        <p:spPr>
          <a:xfrm>
            <a:off x="8493369" y="-2584938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0" y="-1"/>
            <a:ext cx="9144000" cy="28359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2" name="Google Shape;222;p20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3" name="Google Shape;223;p20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4" name="Google Shape;224;p20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20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0" name="Google Shape;230;p20" descr="A black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/>
          <p:nvPr/>
        </p:nvSpPr>
        <p:spPr>
          <a:xfrm>
            <a:off x="0" y="-1"/>
            <a:ext cx="9144000" cy="27432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1"/>
          <p:cNvSpPr/>
          <p:nvPr/>
        </p:nvSpPr>
        <p:spPr>
          <a:xfrm rot="10800000" flipH="1">
            <a:off x="0" y="2743199"/>
            <a:ext cx="9144000" cy="135776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1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body" idx="3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4599929" y="1356271"/>
            <a:ext cx="3969000" cy="28359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1" descr="A black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9524" y="212223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9524" y="2602016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9524" y="3080359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9523" y="35609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>
            <a:spLocks noGrp="1"/>
          </p:cNvSpPr>
          <p:nvPr>
            <p:ph type="body" idx="1"/>
          </p:nvPr>
        </p:nvSpPr>
        <p:spPr>
          <a:xfrm>
            <a:off x="1769898" y="2225698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body" idx="2"/>
          </p:nvPr>
        </p:nvSpPr>
        <p:spPr>
          <a:xfrm>
            <a:off x="1769898" y="1741332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3"/>
          </p:nvPr>
        </p:nvSpPr>
        <p:spPr>
          <a:xfrm>
            <a:off x="1769898" y="2700163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4"/>
          </p:nvPr>
        </p:nvSpPr>
        <p:spPr>
          <a:xfrm>
            <a:off x="1769898" y="318214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body" idx="5"/>
          </p:nvPr>
        </p:nvSpPr>
        <p:spPr>
          <a:xfrm>
            <a:off x="1769898" y="365858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body" idx="6"/>
          </p:nvPr>
        </p:nvSpPr>
        <p:spPr>
          <a:xfrm>
            <a:off x="5251141" y="2225699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body" idx="7"/>
          </p:nvPr>
        </p:nvSpPr>
        <p:spPr>
          <a:xfrm>
            <a:off x="5251141" y="1741332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body" idx="8"/>
          </p:nvPr>
        </p:nvSpPr>
        <p:spPr>
          <a:xfrm>
            <a:off x="5251141" y="2700163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body" idx="9"/>
          </p:nvPr>
        </p:nvSpPr>
        <p:spPr>
          <a:xfrm>
            <a:off x="5251141" y="3182146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4" name="Google Shape;254;p22"/>
          <p:cNvSpPr txBox="1">
            <a:spLocks noGrp="1"/>
          </p:cNvSpPr>
          <p:nvPr>
            <p:ph type="body" idx="13"/>
          </p:nvPr>
        </p:nvSpPr>
        <p:spPr>
          <a:xfrm>
            <a:off x="5251141" y="3658586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5" name="Google Shape;255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2082" y="165042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2082" y="213061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082" y="2610401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2082" y="3088744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2081" y="3569374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5810" y="165042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65809" y="213061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65808" y="2610401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65808" y="3087898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65808" y="3567681"/>
            <a:ext cx="402337" cy="402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7651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 descr="A black and white logo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66" r:id="rId7"/>
    <p:sldLayoutId id="2147483667" r:id="rId8"/>
    <p:sldLayoutId id="2147483668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/>
          <p:nvPr/>
        </p:nvSpPr>
        <p:spPr>
          <a:xfrm>
            <a:off x="289557" y="2850226"/>
            <a:ext cx="7657637" cy="157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4000" b="0" i="0" dirty="0">
                <a:solidFill>
                  <a:schemeClr val="bg1"/>
                </a:solidFill>
                <a:effectLst/>
                <a:latin typeface="Avenir"/>
              </a:rPr>
              <a:t>Querying and Query Management</a:t>
            </a:r>
            <a:endParaRPr lang="en-IN" sz="4000" dirty="0">
              <a:solidFill>
                <a:schemeClr val="bg1"/>
              </a:solidFill>
              <a:latin typeface="Avenir"/>
            </a:endParaRPr>
          </a:p>
        </p:txBody>
      </p:sp>
      <p:sp>
        <p:nvSpPr>
          <p:cNvPr id="2" name="Google Shape;269;p23">
            <a:extLst>
              <a:ext uri="{FF2B5EF4-FFF2-40B4-BE49-F238E27FC236}">
                <a16:creationId xmlns:a16="http://schemas.microsoft.com/office/drawing/2014/main" id="{B579F2AF-B3CF-B38A-BD83-030EDA827E39}"/>
              </a:ext>
            </a:extLst>
          </p:cNvPr>
          <p:cNvSpPr txBox="1"/>
          <p:nvPr/>
        </p:nvSpPr>
        <p:spPr>
          <a:xfrm>
            <a:off x="3795986" y="4490160"/>
            <a:ext cx="15519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07 Mar, 2025</a:t>
            </a:r>
            <a:endParaRPr sz="18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BC6AF4B9-0C9F-9DB2-A15A-F087CD1B4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5AB41FEC-06F6-9CAA-D540-AE02822EFED8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Overview of Data Sources in AWS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DEF62-879C-91C1-2FAA-6C43A93EE9AC}"/>
              </a:ext>
            </a:extLst>
          </p:cNvPr>
          <p:cNvSpPr txBox="1"/>
          <p:nvPr/>
        </p:nvSpPr>
        <p:spPr>
          <a:xfrm>
            <a:off x="407344" y="1337310"/>
            <a:ext cx="8622356" cy="2996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Amazon </a:t>
            </a:r>
            <a:r>
              <a:rPr lang="en-US" sz="1400" b="1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FSx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:​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​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Amazon </a:t>
            </a:r>
            <a:r>
              <a:rPr lang="en-US" sz="140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FSx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is a fully managed service that provides access to high-performance file systems like </a:t>
            </a:r>
            <a:r>
              <a:rPr lang="en-US" sz="140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Lustre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, NetApp ONTAP, </a:t>
            </a:r>
            <a:r>
              <a:rPr lang="en-US" sz="140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OpenZFS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, and Windows File Server.​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Key Benefits:​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Shared access​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High Performance​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File System Types​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Storage Options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893F7973-1354-996B-AEB1-4C9EC049B90E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10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570365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72AFEB6A-2748-01AF-CCF8-605D58754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11D73E4A-F5FC-32AF-2D11-CEB9CF550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869015"/>
            <a:ext cx="7049105" cy="405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600" b="1" dirty="0">
                <a:latin typeface="Avenir"/>
              </a:rPr>
              <a:t>Loading Data from Amazon Simple Storage Service (Amazon S3)</a:t>
            </a: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dirty="0">
                <a:latin typeface="Avenir"/>
              </a:rPr>
              <a:t>Overview of Amazon S3</a:t>
            </a:r>
          </a:p>
          <a:p>
            <a:pPr marL="742950" lvl="1" indent="-285750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dirty="0">
                <a:latin typeface="Avenir"/>
              </a:rPr>
              <a:t>Scalable Object Storage</a:t>
            </a:r>
          </a:p>
          <a:p>
            <a:pPr marL="742950" lvl="1" indent="-285750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dirty="0">
                <a:latin typeface="Avenir"/>
              </a:rPr>
              <a:t>Use Cases and Benefits</a:t>
            </a: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dirty="0">
                <a:latin typeface="Avenir"/>
              </a:rPr>
              <a:t>Steps to Load Data</a:t>
            </a:r>
          </a:p>
          <a:p>
            <a:pPr marL="742950" lvl="1" indent="-285750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dirty="0">
                <a:latin typeface="Avenir"/>
              </a:rPr>
              <a:t>Creating an S3 Bucket</a:t>
            </a:r>
          </a:p>
          <a:p>
            <a:pPr marL="742950" lvl="1" indent="-285750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dirty="0">
                <a:latin typeface="Avenir"/>
              </a:rPr>
              <a:t>Uploading Data to S3</a:t>
            </a:r>
          </a:p>
          <a:p>
            <a:pPr marL="742950" lvl="1" indent="-285750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dirty="0">
                <a:latin typeface="Avenir"/>
              </a:rPr>
              <a:t>Accessing Data from S3</a:t>
            </a:r>
          </a:p>
          <a:p>
            <a:pPr marL="342900" lvl="0" indent="-342900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dirty="0">
                <a:latin typeface="Avenir"/>
              </a:rPr>
              <a:t>Best Practices</a:t>
            </a:r>
          </a:p>
          <a:p>
            <a:pPr marL="742950" lvl="1" indent="-285750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dirty="0">
                <a:latin typeface="Avenir"/>
              </a:rPr>
              <a:t>Data Organization and Partitioning</a:t>
            </a:r>
          </a:p>
          <a:p>
            <a:pPr marL="742950" lvl="1" indent="-285750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dirty="0">
                <a:latin typeface="Avenir"/>
              </a:rPr>
              <a:t>Security and Access Control</a:t>
            </a:r>
          </a:p>
          <a:p>
            <a:pPr marL="742950" lvl="1" indent="-285750"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dirty="0">
                <a:latin typeface="Avenir"/>
              </a:rPr>
              <a:t>Cost Management</a:t>
            </a:r>
            <a:endParaRPr lang="en-US" dirty="0">
              <a:latin typeface="Avenir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9FFF82CD-E678-4218-270E-CD2629EEE1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43665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586681F7-08D6-49DB-DC8F-4A734859B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43FB67EF-1AE0-9F82-FB97-66B3DF19C0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869015"/>
            <a:ext cx="8161981" cy="405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600" b="1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Extract, Transform, and Load (ETL) and Extract, Load, and Transform (ELT)</a:t>
            </a:r>
            <a:endParaRPr lang="en-IN" sz="1600" kern="100" dirty="0">
              <a:effectLst/>
              <a:latin typeface="Avenir"/>
              <a:ea typeface="Aptos" panose="020B0004020202020204" pitchFamily="34" charset="0"/>
              <a:cs typeface="Shruti" panose="020B0502040204020203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ETL has three steps:</a:t>
            </a:r>
          </a:p>
          <a:p>
            <a:pPr marL="62865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You extract raw data from various sources</a:t>
            </a:r>
          </a:p>
          <a:p>
            <a:pPr marL="62865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You use a secondary processing server to transform that data</a:t>
            </a:r>
          </a:p>
          <a:p>
            <a:pPr marL="62865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You load that data into a target database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The transformation stage ensures compliance with the target database’s structural requirements.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You only move the data once it is transformed and ready.</a:t>
            </a:r>
            <a:endParaRPr lang="en-IN" dirty="0">
              <a:latin typeface="Avenir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AED37277-57C6-4422-2932-A76179CADD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12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573506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FC529AC0-4F98-4AC7-8A29-84D3564EB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FDE5D1CB-FCC2-55B5-0227-760664D766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869015"/>
            <a:ext cx="8161981" cy="405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600" b="1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Extract, Transform, and Load (ETL)</a:t>
            </a:r>
            <a:endParaRPr lang="en-IN" sz="1600" kern="100" dirty="0">
              <a:effectLst/>
              <a:latin typeface="Avenir"/>
              <a:ea typeface="Aptos" panose="020B0004020202020204" pitchFamily="34" charset="0"/>
              <a:cs typeface="Shruti" panose="020B0502040204020203" pitchFamily="34" charset="0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82061A52-C69C-FBAC-12E6-AB3F58845D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13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9E1771-C1C2-EC27-267A-0D9AECABF3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50"/>
          <a:stretch/>
        </p:blipFill>
        <p:spPr bwMode="auto">
          <a:xfrm>
            <a:off x="2038985" y="1515483"/>
            <a:ext cx="4472940" cy="31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628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ED656A1B-20D7-6C94-3791-787A8B52A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E4D10520-212C-E2CC-C516-DC4E00CB78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869015"/>
            <a:ext cx="8161981" cy="405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600" b="1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Extract, Transform, and Load (ETL) and Extract, Load, and Transform (ELT)</a:t>
            </a:r>
            <a:endParaRPr lang="en-IN" sz="1600" kern="100" dirty="0">
              <a:effectLst/>
              <a:latin typeface="Avenir"/>
              <a:ea typeface="Aptos" panose="020B0004020202020204" pitchFamily="34" charset="0"/>
              <a:cs typeface="Shruti" panose="020B0502040204020203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These are the three steps of ELT:</a:t>
            </a:r>
          </a:p>
          <a:p>
            <a:pPr marL="62865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You extract raw data from various sources</a:t>
            </a:r>
          </a:p>
          <a:p>
            <a:pPr marL="62865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You load it in its natural state into a data warehouse or data lake</a:t>
            </a:r>
          </a:p>
          <a:p>
            <a:pPr marL="62865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You transform it as needed while in the target system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b="1" kern="100" dirty="0">
              <a:effectLst/>
              <a:latin typeface="Avenir"/>
              <a:ea typeface="Aptos" panose="020B0004020202020204" pitchFamily="34" charset="0"/>
              <a:cs typeface="Shruti" panose="020B0502040204020203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With ELT, all data cleansing, transformation, and enrichment occur within the data warehouse.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You can interact with and transform the raw data as many times as needed.</a:t>
            </a:r>
            <a:endParaRPr lang="en-IN" dirty="0">
              <a:latin typeface="Avenir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D832922C-BDB9-38BD-03B1-5C196766A43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14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71533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20B9FA3D-1C51-0368-D781-BE3A526F8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6DF2D081-E411-B998-E337-3EF101A725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869015"/>
            <a:ext cx="8161981" cy="405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600" b="1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Extract, Load, and Transform (ELT)</a:t>
            </a:r>
            <a:endParaRPr lang="en-IN" sz="1600" kern="100" dirty="0">
              <a:effectLst/>
              <a:latin typeface="Avenir"/>
              <a:ea typeface="Aptos" panose="020B0004020202020204" pitchFamily="34" charset="0"/>
              <a:cs typeface="Shruti" panose="020B0502040204020203" pitchFamily="34" charset="0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AA2B7947-17A5-4204-E189-53E34D88D7F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15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F6DF5EE-EA6B-2782-1DEF-9D7E6BA4C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0"/>
          <a:stretch/>
        </p:blipFill>
        <p:spPr bwMode="auto">
          <a:xfrm>
            <a:off x="1668780" y="1265963"/>
            <a:ext cx="5074920" cy="326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4D57B902-02FD-81DD-C130-943A0FE92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BF8F3C2E-C1B5-3778-DAF6-4977CEF33D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869015"/>
            <a:ext cx="7049105" cy="405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When to use ETL vs. ELT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IN" dirty="0">
              <a:latin typeface="Avenir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dirty="0">
                <a:latin typeface="Avenir"/>
              </a:rPr>
              <a:t>Legacy databases</a:t>
            </a: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333333"/>
                </a:solidFill>
                <a:effectLst/>
                <a:latin typeface="Avenir"/>
              </a:rPr>
              <a:t>Experimentation</a:t>
            </a:r>
            <a:endParaRPr lang="en-IN" b="1" i="0" dirty="0">
              <a:solidFill>
                <a:srgbClr val="333333"/>
              </a:solidFill>
              <a:effectLst/>
              <a:latin typeface="Avenir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333333"/>
                </a:solidFill>
                <a:effectLst/>
                <a:latin typeface="Avenir"/>
              </a:rPr>
              <a:t>Complex analytics</a:t>
            </a:r>
            <a:endParaRPr lang="en-IN" b="1" i="0" dirty="0">
              <a:solidFill>
                <a:srgbClr val="333333"/>
              </a:solidFill>
              <a:effectLst/>
              <a:latin typeface="Avenir"/>
            </a:endParaRPr>
          </a:p>
          <a:p>
            <a:pPr marL="285750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IN" b="0" i="0" dirty="0">
                <a:solidFill>
                  <a:srgbClr val="333333"/>
                </a:solidFill>
                <a:effectLst/>
                <a:latin typeface="Avenir"/>
              </a:rPr>
              <a:t>IoT applications</a:t>
            </a:r>
            <a:endParaRPr lang="en-IN" b="1" i="0" dirty="0">
              <a:solidFill>
                <a:srgbClr val="333333"/>
              </a:solidFill>
              <a:effectLst/>
              <a:latin typeface="Avenir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en-IN" dirty="0">
              <a:latin typeface="Avenir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03614EA0-E13F-2012-1C7C-CFDE3419D3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16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517631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9077ED9A-8A10-E4E3-32D7-8AEB44AF7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D0873D0A-F8F0-83D2-CECF-81904D4F07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4778" y="764937"/>
            <a:ext cx="7049105" cy="405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600" b="1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Loading Streaming Data</a:t>
            </a:r>
            <a:endParaRPr lang="en-IN" sz="1600" kern="100" dirty="0">
              <a:effectLst/>
              <a:latin typeface="Avenir"/>
              <a:ea typeface="Aptos" panose="020B0004020202020204" pitchFamily="34" charset="0"/>
              <a:cs typeface="Shruti" panose="020B0502040204020203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Introduction to Streaming Data</a:t>
            </a:r>
            <a:endParaRPr lang="en-IN" kern="100" dirty="0">
              <a:effectLst/>
              <a:latin typeface="Avenir"/>
              <a:ea typeface="Aptos" panose="020B0004020202020204" pitchFamily="34" charset="0"/>
              <a:cs typeface="Shruti" panose="020B0502040204020203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Avenir"/>
                <a:ea typeface="Aptos" panose="020B0004020202020204" pitchFamily="34" charset="0"/>
                <a:cs typeface="Times New Roman" panose="02020603050405020304" pitchFamily="18" charset="0"/>
              </a:rPr>
              <a:t>Definition and Examples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Avenir"/>
                <a:ea typeface="Aptos" panose="020B0004020202020204" pitchFamily="34" charset="0"/>
                <a:cs typeface="Times New Roman" panose="02020603050405020304" pitchFamily="18" charset="0"/>
              </a:rPr>
              <a:t>Importance in Real-Time Analytics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AWS Services for Streaming Data</a:t>
            </a:r>
            <a:endParaRPr lang="en-IN" kern="100" dirty="0">
              <a:effectLst/>
              <a:latin typeface="Avenir"/>
              <a:ea typeface="Aptos" panose="020B0004020202020204" pitchFamily="34" charset="0"/>
              <a:cs typeface="Shruti" panose="020B0502040204020203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Avenir"/>
                <a:ea typeface="Aptos" panose="020B0004020202020204" pitchFamily="34" charset="0"/>
                <a:cs typeface="Times New Roman" panose="02020603050405020304" pitchFamily="18" charset="0"/>
              </a:rPr>
              <a:t>Amazon Kinesis Data Streams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Avenir"/>
                <a:ea typeface="Aptos" panose="020B0004020202020204" pitchFamily="34" charset="0"/>
                <a:cs typeface="Times New Roman" panose="02020603050405020304" pitchFamily="18" charset="0"/>
              </a:rPr>
              <a:t>Amazon Kinesis Data Firehose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Avenir"/>
                <a:ea typeface="Aptos" panose="020B0004020202020204" pitchFamily="34" charset="0"/>
                <a:cs typeface="Times New Roman" panose="02020603050405020304" pitchFamily="18" charset="0"/>
              </a:rPr>
              <a:t>Amazon Managed Streaming for Apache Kafka (MSK)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Steps to Load Streaming Data</a:t>
            </a:r>
            <a:endParaRPr lang="en-IN" kern="100" dirty="0">
              <a:effectLst/>
              <a:latin typeface="Avenir"/>
              <a:ea typeface="Aptos" panose="020B0004020202020204" pitchFamily="34" charset="0"/>
              <a:cs typeface="Shruti" panose="020B0502040204020203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Avenir"/>
                <a:ea typeface="Aptos" panose="020B0004020202020204" pitchFamily="34" charset="0"/>
                <a:cs typeface="Times New Roman" panose="02020603050405020304" pitchFamily="18" charset="0"/>
              </a:rPr>
              <a:t>Setting Up Data Streams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Avenir"/>
                <a:ea typeface="Aptos" panose="020B0004020202020204" pitchFamily="34" charset="0"/>
                <a:cs typeface="Times New Roman" panose="02020603050405020304" pitchFamily="18" charset="0"/>
              </a:rPr>
              <a:t>Ingesting and Processing Data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Avenir"/>
                <a:ea typeface="Aptos" panose="020B0004020202020204" pitchFamily="34" charset="0"/>
                <a:cs typeface="Times New Roman" panose="02020603050405020304" pitchFamily="18" charset="0"/>
              </a:rPr>
              <a:t>Storing and Analysing Streaming Data</a:t>
            </a:r>
          </a:p>
          <a:p>
            <a:pPr marL="457200" lvl="1">
              <a:lnSpc>
                <a:spcPct val="115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endParaRPr lang="en-IN" kern="100" dirty="0">
              <a:effectLst/>
              <a:latin typeface="Avenir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1">
              <a:spcAft>
                <a:spcPts val="800"/>
              </a:spcAft>
              <a:buSzPts val="1000"/>
              <a:tabLst>
                <a:tab pos="914400" algn="l"/>
              </a:tabLst>
            </a:pPr>
            <a:endParaRPr lang="en-IN" dirty="0">
              <a:latin typeface="Avenir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83C2FB53-40A8-2775-BC19-462CF1BAF7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17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924597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87997842-B53C-7B7A-C52E-43079B7D8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8D3085E2-10A6-13D2-262E-AD77A7EB2A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4778" y="764937"/>
            <a:ext cx="7049105" cy="4059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IN" sz="1600" b="1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Loading Data from Relational Databases</a:t>
            </a:r>
            <a:endParaRPr lang="en-IN" sz="1600" kern="100" dirty="0">
              <a:effectLst/>
              <a:latin typeface="Avenir"/>
              <a:ea typeface="Aptos" panose="020B0004020202020204" pitchFamily="34" charset="0"/>
              <a:cs typeface="Shruti" panose="020B0502040204020203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Overview of Relational Databases</a:t>
            </a:r>
            <a:endParaRPr lang="en-IN" kern="100" dirty="0">
              <a:effectLst/>
              <a:latin typeface="Avenir"/>
              <a:ea typeface="Aptos" panose="020B0004020202020204" pitchFamily="34" charset="0"/>
              <a:cs typeface="Shruti" panose="020B0502040204020203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Avenir"/>
                <a:ea typeface="Aptos" panose="020B0004020202020204" pitchFamily="34" charset="0"/>
                <a:cs typeface="Times New Roman" panose="02020603050405020304" pitchFamily="18" charset="0"/>
              </a:rPr>
              <a:t>Common Examples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Avenir"/>
                <a:ea typeface="Aptos" panose="020B0004020202020204" pitchFamily="34" charset="0"/>
                <a:cs typeface="Times New Roman" panose="02020603050405020304" pitchFamily="18" charset="0"/>
              </a:rPr>
              <a:t>Use Cases and Benefits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AWS Services for Relational Databases</a:t>
            </a:r>
            <a:endParaRPr lang="en-IN" kern="100" dirty="0">
              <a:effectLst/>
              <a:latin typeface="Avenir"/>
              <a:ea typeface="Aptos" panose="020B0004020202020204" pitchFamily="34" charset="0"/>
              <a:cs typeface="Shruti" panose="020B0502040204020203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Avenir"/>
                <a:ea typeface="Aptos" panose="020B0004020202020204" pitchFamily="34" charset="0"/>
                <a:cs typeface="Times New Roman" panose="02020603050405020304" pitchFamily="18" charset="0"/>
              </a:rPr>
              <a:t>Amazon RDS (Relational Database Service)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Avenir"/>
                <a:ea typeface="Aptos" panose="020B0004020202020204" pitchFamily="34" charset="0"/>
                <a:cs typeface="Times New Roman" panose="02020603050405020304" pitchFamily="18" charset="0"/>
              </a:rPr>
              <a:t>Amazon Aurora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b="1" kern="100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Steps to Load Data</a:t>
            </a:r>
            <a:endParaRPr lang="en-IN" kern="100" dirty="0">
              <a:effectLst/>
              <a:latin typeface="Avenir"/>
              <a:ea typeface="Aptos" panose="020B0004020202020204" pitchFamily="34" charset="0"/>
              <a:cs typeface="Shruti" panose="020B0502040204020203" pitchFamily="34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Avenir"/>
                <a:ea typeface="Aptos" panose="020B0004020202020204" pitchFamily="34" charset="0"/>
                <a:cs typeface="Times New Roman" panose="02020603050405020304" pitchFamily="18" charset="0"/>
              </a:rPr>
              <a:t>Migrating Data to AWS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kern="100" dirty="0">
                <a:effectLst/>
                <a:latin typeface="Avenir"/>
                <a:ea typeface="Aptos" panose="020B0004020202020204" pitchFamily="34" charset="0"/>
                <a:cs typeface="Times New Roman" panose="02020603050405020304" pitchFamily="18" charset="0"/>
              </a:rPr>
              <a:t>Using AWS Database Migration Service (DMS)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dirty="0">
                <a:effectLst/>
                <a:latin typeface="Avenir"/>
                <a:ea typeface="Aptos" panose="020B0004020202020204" pitchFamily="34" charset="0"/>
                <a:cs typeface="Shruti" panose="020B0502040204020203" pitchFamily="34" charset="0"/>
              </a:rPr>
              <a:t>Connecting and Querying Data</a:t>
            </a:r>
            <a:endParaRPr lang="en-IN" kern="100" dirty="0">
              <a:effectLst/>
              <a:latin typeface="Avenir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15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endParaRPr lang="en-IN" kern="100" dirty="0">
              <a:effectLst/>
              <a:latin typeface="Avenir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1">
              <a:spcAft>
                <a:spcPts val="800"/>
              </a:spcAft>
              <a:buSzPts val="1000"/>
              <a:tabLst>
                <a:tab pos="914400" algn="l"/>
              </a:tabLst>
            </a:pPr>
            <a:endParaRPr lang="en-IN" dirty="0">
              <a:latin typeface="Avenir"/>
            </a:endParaRP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6B6FAA8C-EBCA-8876-A48A-41F08DB710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18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732451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73BF7BFA-9DFC-912E-F6C6-BACDC71CF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56C769DA-D693-7D34-5330-6251BC4681D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19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033C2-5800-C15E-0BEB-B72C7E5A839D}"/>
              </a:ext>
            </a:extLst>
          </p:cNvPr>
          <p:cNvSpPr txBox="1"/>
          <p:nvPr/>
        </p:nvSpPr>
        <p:spPr>
          <a:xfrm>
            <a:off x="581296" y="1449671"/>
            <a:ext cx="8368393" cy="2996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What is Amazon Redshift Query Editor v2?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A web-based interface for running queries and managing Redshift clusters.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Provides an improved user experience over the previous version with enhanced functionality and performance.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Key Features: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Query execution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Cluster management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Integrated SQL editing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B8ECD6-5210-C698-7B1E-E8B069041637}"/>
              </a:ext>
            </a:extLst>
          </p:cNvPr>
          <p:cNvSpPr txBox="1"/>
          <p:nvPr/>
        </p:nvSpPr>
        <p:spPr>
          <a:xfrm>
            <a:off x="58129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Amazon Redshift Query Editor v2</a:t>
            </a:r>
          </a:p>
        </p:txBody>
      </p:sp>
    </p:spTree>
    <p:extLst>
      <p:ext uri="{BB962C8B-B14F-4D97-AF65-F5344CB8AC3E}">
        <p14:creationId xmlns:p14="http://schemas.microsoft.com/office/powerpoint/2010/main" val="3261719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6;p24">
            <a:extLst>
              <a:ext uri="{FF2B5EF4-FFF2-40B4-BE49-F238E27FC236}">
                <a16:creationId xmlns:a16="http://schemas.microsoft.com/office/drawing/2014/main" id="{9F56DC15-96F4-FA1E-F7E5-4F00A34BCCBA}"/>
              </a:ext>
            </a:extLst>
          </p:cNvPr>
          <p:cNvSpPr txBox="1"/>
          <p:nvPr/>
        </p:nvSpPr>
        <p:spPr>
          <a:xfrm>
            <a:off x="500696" y="3752448"/>
            <a:ext cx="4722813" cy="113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SzPts val="1800"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Course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Amazon Redshift</a:t>
            </a:r>
            <a:endParaRPr lang="en-IN" sz="18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Lecture On :</a:t>
            </a:r>
            <a:r>
              <a:rPr lang="en-IN" sz="18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IN" sz="1800" b="0" i="0" dirty="0">
                <a:solidFill>
                  <a:schemeClr val="bg1"/>
                </a:solidFill>
                <a:effectLst/>
                <a:latin typeface="Aptos Narrow" panose="020B0004020202020204" pitchFamily="34" charset="0"/>
              </a:rPr>
              <a:t>Querying and Query Management</a:t>
            </a:r>
            <a:endParaRPr lang="en-IN" sz="1800" b="0" i="0" u="none" strike="noStrike" cap="none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Instructor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Nitin</a:t>
            </a: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727FFCB5-F6CE-1E0D-9940-37ED46AF4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1A7A28FE-5E69-7801-B6B5-872747BEA37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20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B72E1E-8360-BC79-8941-91FF3755CFFD}"/>
              </a:ext>
            </a:extLst>
          </p:cNvPr>
          <p:cNvSpPr txBox="1"/>
          <p:nvPr/>
        </p:nvSpPr>
        <p:spPr>
          <a:xfrm>
            <a:off x="581296" y="1449671"/>
            <a:ext cx="8368393" cy="312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Modern, Intuitive Design: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Clean, user-friendly interface for managing and querying data.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Optimized layout for better navigation and workflow.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Enhanced SQL Editing: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Syntax highlighting, autocompletion, and error detection.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Multi-query execution support.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User Customization: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Customizable themes and font sizes for a personalized experience.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7D455-2A55-79C9-775E-5871550E8932}"/>
              </a:ext>
            </a:extLst>
          </p:cNvPr>
          <p:cNvSpPr txBox="1"/>
          <p:nvPr/>
        </p:nvSpPr>
        <p:spPr>
          <a:xfrm>
            <a:off x="58129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Improved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959150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49BA2B41-6766-95C7-9973-B82C783D5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5641C69D-BBEE-DBE4-A60E-5DA1F72DAF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21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529768-E7B2-FEE3-1723-B04E95D8BED6}"/>
              </a:ext>
            </a:extLst>
          </p:cNvPr>
          <p:cNvSpPr txBox="1"/>
          <p:nvPr/>
        </p:nvSpPr>
        <p:spPr>
          <a:xfrm>
            <a:off x="581296" y="1449671"/>
            <a:ext cx="8368393" cy="2726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Faster Query Execution: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Real-time query processing with optimized performance.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Visualization of Query Results: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Tables and charts to visualize query results directly within the editor.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Easy export of results in CSV, JSON, or TSV formats.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Result Filtering &amp; Sorting: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Built-in tools to filter and sort results for easier analysis.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1AF26-9069-56F6-9BCF-AC295C6E01AF}"/>
              </a:ext>
            </a:extLst>
          </p:cNvPr>
          <p:cNvSpPr txBox="1"/>
          <p:nvPr/>
        </p:nvSpPr>
        <p:spPr>
          <a:xfrm>
            <a:off x="581296" y="97589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Real-Time Query Execution and Results</a:t>
            </a:r>
          </a:p>
        </p:txBody>
      </p:sp>
    </p:spTree>
    <p:extLst>
      <p:ext uri="{BB962C8B-B14F-4D97-AF65-F5344CB8AC3E}">
        <p14:creationId xmlns:p14="http://schemas.microsoft.com/office/powerpoint/2010/main" val="636742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68BD9503-985B-5513-650D-C654A01E8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4401CC16-1509-C4FA-D48D-E46806A238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22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E2553-013A-81B8-CAB0-BC4E94C76C9F}"/>
              </a:ext>
            </a:extLst>
          </p:cNvPr>
          <p:cNvSpPr txBox="1"/>
          <p:nvPr/>
        </p:nvSpPr>
        <p:spPr>
          <a:xfrm>
            <a:off x="581296" y="1449671"/>
            <a:ext cx="8368393" cy="232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Seamless Integration with Redshift Clusters: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Direct connection to Amazon Redshift clusters for executing queries.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Manage and switch between multiple clusters within the editor.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Security &amp; Access Control: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Built-in authentication and secure connection to clusters.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Role-based access control to manage permissions and ensure data security.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C9EA5-64C3-0D4B-60CC-4770C9B8CC6D}"/>
              </a:ext>
            </a:extLst>
          </p:cNvPr>
          <p:cNvSpPr txBox="1"/>
          <p:nvPr/>
        </p:nvSpPr>
        <p:spPr>
          <a:xfrm>
            <a:off x="581296" y="97589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Cluster Management</a:t>
            </a:r>
          </a:p>
        </p:txBody>
      </p:sp>
    </p:spTree>
    <p:extLst>
      <p:ext uri="{BB962C8B-B14F-4D97-AF65-F5344CB8AC3E}">
        <p14:creationId xmlns:p14="http://schemas.microsoft.com/office/powerpoint/2010/main" val="2485305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AA14DD61-D07A-E22C-8F59-4C3BD06BD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45D0C554-A31B-7DC9-C987-13E247F85B2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23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448453-3B9B-AB42-B17D-CA0B24166181}"/>
              </a:ext>
            </a:extLst>
          </p:cNvPr>
          <p:cNvSpPr txBox="1"/>
          <p:nvPr/>
        </p:nvSpPr>
        <p:spPr>
          <a:xfrm>
            <a:off x="581296" y="1381091"/>
            <a:ext cx="8368393" cy="352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Team Collaboration: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Share queries and results with colleagues for collaborative analysis.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Annotations and comments for better context.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Query History: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View and track previous queries and executions.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Ability to rerun and modify past queries.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Monitoring and Diagnostics: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Integrated query performance metrics.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Alerts for long-running queries and optimization tips.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70FBA2-623B-1A75-5E77-19B8DB248BF9}"/>
              </a:ext>
            </a:extLst>
          </p:cNvPr>
          <p:cNvSpPr txBox="1"/>
          <p:nvPr/>
        </p:nvSpPr>
        <p:spPr>
          <a:xfrm>
            <a:off x="581296" y="97589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Collaboration and Monitoring</a:t>
            </a:r>
          </a:p>
        </p:txBody>
      </p:sp>
    </p:spTree>
    <p:extLst>
      <p:ext uri="{BB962C8B-B14F-4D97-AF65-F5344CB8AC3E}">
        <p14:creationId xmlns:p14="http://schemas.microsoft.com/office/powerpoint/2010/main" val="2058275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D2C0D5AE-9D79-A670-132D-A212C8889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B17BFFBB-692A-C25E-A361-3041F51F804C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8E032E3F-D6F3-E477-6B2C-6C266EDD2ED9}"/>
              </a:ext>
            </a:extLst>
          </p:cNvPr>
          <p:cNvSpPr txBox="1"/>
          <p:nvPr/>
        </p:nvSpPr>
        <p:spPr>
          <a:xfrm>
            <a:off x="4571999" y="925165"/>
            <a:ext cx="4311419" cy="417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 following data sources can be queried directly using Amazon Redshift Spectrum?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in Amazon S3 only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in Amazon DynamoDB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in Amazon Redshift tables and Amazon S3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in Amazon S3 and Amazon RDS</a:t>
            </a:r>
            <a:endParaRPr lang="en-US" sz="24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C678ADD8-589A-C462-CB5B-F3AF0F882F9E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24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664705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37B5341C-1582-98C8-6047-9DD6138AA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D8903918-EABA-2911-1C8C-AC74B0A5F6B1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D060318D-7FB7-0CF2-60BD-CF8D4A0EC1EE}"/>
              </a:ext>
            </a:extLst>
          </p:cNvPr>
          <p:cNvSpPr txBox="1"/>
          <p:nvPr/>
        </p:nvSpPr>
        <p:spPr>
          <a:xfrm>
            <a:off x="4571999" y="925165"/>
            <a:ext cx="4311419" cy="417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 following data sources can be queried directly using Amazon Redshift Spectrum?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Data in Amazon S3 only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in Amazon DynamoDB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in Amazon Redshift tables and Amazon S3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in Amazon S3 and Amazon RDS</a:t>
            </a:r>
            <a:endParaRPr lang="en-US" sz="24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101774B6-538E-B16A-8ACB-0DF68446CE39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25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087682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011E426F-1B4E-F15D-4D44-3D6A12215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85169F98-F708-148C-4DDD-C17D46A74408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6466D0B1-A7CE-8EA6-3F91-21DF99F26EC6}"/>
              </a:ext>
            </a:extLst>
          </p:cNvPr>
          <p:cNvSpPr txBox="1"/>
          <p:nvPr/>
        </p:nvSpPr>
        <p:spPr>
          <a:xfrm>
            <a:off x="4571999" y="925165"/>
            <a:ext cx="4311419" cy="386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When using Amazon Redshift Data Sharing, which of the following data sources can be shared between Redshift clusters in the same AWS region?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from Amazon RDS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from Amazon S3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from one Redshift cluster to another Redshift cluster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from Redshift Spectrum</a:t>
            </a:r>
            <a:endParaRPr lang="en-US" sz="22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8DF8DBAA-6131-F692-0ED6-FF32E48CC9B6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26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98177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9334691B-B16A-7360-5C3E-2AE2A2D5D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87004CD9-8C13-484B-007E-3D60C17107A0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2BFEE3A7-CB21-1090-DD40-2322E61BDAD1}"/>
              </a:ext>
            </a:extLst>
          </p:cNvPr>
          <p:cNvSpPr txBox="1"/>
          <p:nvPr/>
        </p:nvSpPr>
        <p:spPr>
          <a:xfrm>
            <a:off x="4571999" y="925165"/>
            <a:ext cx="4311419" cy="386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When using Amazon Redshift Data Sharing, which of the following data sources can be shared between Redshift clusters in the same AWS region?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from Amazon RDS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from Amazon S3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Data from one Redshift cluster to another Redshift cluster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from Redshift Spectrum</a:t>
            </a:r>
            <a:endParaRPr lang="en-US" sz="22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937BF85A-A60D-7522-0C31-A86D3B246D9B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27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685491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1F8C6231-BD9C-2971-95DC-68FDAB4A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E9032376-DAD4-D57F-8179-FF5EBBCB9FA1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53343B60-95BE-7B83-6552-E581D0265B87}"/>
              </a:ext>
            </a:extLst>
          </p:cNvPr>
          <p:cNvSpPr txBox="1"/>
          <p:nvPr/>
        </p:nvSpPr>
        <p:spPr>
          <a:xfrm>
            <a:off x="4571999" y="925165"/>
            <a:ext cx="4469131" cy="420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feature of Amazon Redshift allows you to query data stored in external data sources like Amazon S3 without loading the data into Redshift?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Redshift Spectrum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</a:t>
            </a: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azon Redshift Data Sharing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Redshift Migration Service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Redshift Glue Integration</a:t>
            </a:r>
            <a:endParaRPr lang="en-US" sz="22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1F057BEC-CFB2-B0BE-5810-0AF3831E796F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28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663140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18F4CC12-2677-21BF-31B8-CA8B6CE7F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DBFCCA56-BF3F-A5A2-28F6-F63C7E30C5F1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FB3F24AE-CFE0-09C0-6FF2-CE8282137C48}"/>
              </a:ext>
            </a:extLst>
          </p:cNvPr>
          <p:cNvSpPr txBox="1"/>
          <p:nvPr/>
        </p:nvSpPr>
        <p:spPr>
          <a:xfrm>
            <a:off x="4571999" y="925165"/>
            <a:ext cx="4469131" cy="420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feature of Amazon Redshift allows you to query data stored in external data sources like Amazon S3 without loading the data into Redshift?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Amazon Redshift Spectrum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</a:t>
            </a: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azon Redshift Data Sharing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Redshift Migration Service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Redshift Glue Integration</a:t>
            </a:r>
            <a:endParaRPr lang="en-US" sz="22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A6C03BE4-2FAC-8BDC-1247-554DFF7E72D5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29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930835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31-07-2019</a:t>
            </a:r>
            <a:endParaRPr sz="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560116" y="1396463"/>
            <a:ext cx="54768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In Last Class, we covered….</a:t>
            </a:r>
            <a:endParaRPr sz="2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 Certification Program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06;p27">
            <a:extLst>
              <a:ext uri="{FF2B5EF4-FFF2-40B4-BE49-F238E27FC236}">
                <a16:creationId xmlns:a16="http://schemas.microsoft.com/office/drawing/2014/main" id="{BE1F392B-21D2-7874-6F70-F1E383A84DE8}"/>
              </a:ext>
            </a:extLst>
          </p:cNvPr>
          <p:cNvSpPr txBox="1"/>
          <p:nvPr/>
        </p:nvSpPr>
        <p:spPr>
          <a:xfrm>
            <a:off x="1565910" y="2012836"/>
            <a:ext cx="6447278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IN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Cluster Operations</a:t>
            </a: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IN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Viewing Cluster Information</a:t>
            </a: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IN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Cluster Relocation</a:t>
            </a: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IN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Management Interfaces</a:t>
            </a: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en-IN" sz="1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Performance Optimization</a:t>
            </a:r>
          </a:p>
        </p:txBody>
      </p:sp>
      <p:sp>
        <p:nvSpPr>
          <p:cNvPr id="3" name="Google Shape;308;p27">
            <a:extLst>
              <a:ext uri="{FF2B5EF4-FFF2-40B4-BE49-F238E27FC236}">
                <a16:creationId xmlns:a16="http://schemas.microsoft.com/office/drawing/2014/main" id="{B22C6921-6655-6F33-754C-EF65B9A6A73A}"/>
              </a:ext>
            </a:extLst>
          </p:cNvPr>
          <p:cNvSpPr txBox="1"/>
          <p:nvPr/>
        </p:nvSpPr>
        <p:spPr>
          <a:xfrm>
            <a:off x="1071338" y="3699872"/>
            <a:ext cx="70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94;p36">
            <a:extLst>
              <a:ext uri="{FF2B5EF4-FFF2-40B4-BE49-F238E27FC236}">
                <a16:creationId xmlns:a16="http://schemas.microsoft.com/office/drawing/2014/main" id="{E26A206B-2A91-CC73-6EC7-C278E13E2A4F}"/>
              </a:ext>
            </a:extLst>
          </p:cNvPr>
          <p:cNvSpPr txBox="1"/>
          <p:nvPr/>
        </p:nvSpPr>
        <p:spPr>
          <a:xfrm>
            <a:off x="891822" y="202621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395;p36">
            <a:extLst>
              <a:ext uri="{FF2B5EF4-FFF2-40B4-BE49-F238E27FC236}">
                <a16:creationId xmlns:a16="http://schemas.microsoft.com/office/drawing/2014/main" id="{E9639C62-A7FD-8FFF-A1DD-246ACF370EA6}"/>
              </a:ext>
            </a:extLst>
          </p:cNvPr>
          <p:cNvSpPr txBox="1"/>
          <p:nvPr/>
        </p:nvSpPr>
        <p:spPr>
          <a:xfrm>
            <a:off x="891822" y="250952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Google Shape;395;p36">
            <a:extLst>
              <a:ext uri="{FF2B5EF4-FFF2-40B4-BE49-F238E27FC236}">
                <a16:creationId xmlns:a16="http://schemas.microsoft.com/office/drawing/2014/main" id="{1CFA2DC7-00AB-DEC8-EF2F-90149CEA5091}"/>
              </a:ext>
            </a:extLst>
          </p:cNvPr>
          <p:cNvSpPr txBox="1"/>
          <p:nvPr/>
        </p:nvSpPr>
        <p:spPr>
          <a:xfrm>
            <a:off x="891822" y="2998963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395;p36">
            <a:extLst>
              <a:ext uri="{FF2B5EF4-FFF2-40B4-BE49-F238E27FC236}">
                <a16:creationId xmlns:a16="http://schemas.microsoft.com/office/drawing/2014/main" id="{364B286A-03F0-638D-D440-F923DE21D281}"/>
              </a:ext>
            </a:extLst>
          </p:cNvPr>
          <p:cNvSpPr txBox="1"/>
          <p:nvPr/>
        </p:nvSpPr>
        <p:spPr>
          <a:xfrm>
            <a:off x="891822" y="349983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395;p36">
            <a:extLst>
              <a:ext uri="{FF2B5EF4-FFF2-40B4-BE49-F238E27FC236}">
                <a16:creationId xmlns:a16="http://schemas.microsoft.com/office/drawing/2014/main" id="{A0BB4B6A-F8D4-22B9-7D4A-EE8D0CF0BDE7}"/>
              </a:ext>
            </a:extLst>
          </p:cNvPr>
          <p:cNvSpPr txBox="1"/>
          <p:nvPr/>
        </p:nvSpPr>
        <p:spPr>
          <a:xfrm>
            <a:off x="916168" y="3974971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E7714104-8403-8402-7647-0E8415A9D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B340622D-FDC8-57DD-2679-A410CFE912D6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F0F23273-9261-BDEE-214F-C2973966E910}"/>
              </a:ext>
            </a:extLst>
          </p:cNvPr>
          <p:cNvSpPr txBox="1"/>
          <p:nvPr/>
        </p:nvSpPr>
        <p:spPr>
          <a:xfrm>
            <a:off x="4571999" y="925165"/>
            <a:ext cx="4469131" cy="284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Which of the following AWS services can be used to stream real-time data into Amazon Redshift?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AWS Lambda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Kinesis Data Streams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SQS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RDS</a:t>
            </a:r>
            <a:endParaRPr lang="en-US" sz="22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9D196018-41DD-B85C-D382-1C73C9EAE8F6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30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806609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60FCAB7F-7924-0171-3D43-AB7B3E3BC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0870AD35-33C6-FB94-FB47-DCC932C18006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057E2724-9493-C8AC-59A4-60D35BE97186}"/>
              </a:ext>
            </a:extLst>
          </p:cNvPr>
          <p:cNvSpPr txBox="1"/>
          <p:nvPr/>
        </p:nvSpPr>
        <p:spPr>
          <a:xfrm>
            <a:off x="4571999" y="925165"/>
            <a:ext cx="4469131" cy="284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Which of the following AWS services can be used to stream real-time data into Amazon Redshift?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AWS Lambda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Amazon Kinesis Data Streams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SQS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RDS</a:t>
            </a:r>
            <a:endParaRPr lang="en-US" sz="22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7D7004A8-7300-8174-7377-97D4B3878041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31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338725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 txBox="1"/>
          <p:nvPr/>
        </p:nvSpPr>
        <p:spPr>
          <a:xfrm>
            <a:off x="626104" y="1331632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KEY TAKEAWAY</a:t>
            </a:r>
            <a:endParaRPr sz="2800" b="1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ABEA35E2-1C24-041A-C745-1A81C1E606E5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32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307;p27">
            <a:extLst>
              <a:ext uri="{FF2B5EF4-FFF2-40B4-BE49-F238E27FC236}">
                <a16:creationId xmlns:a16="http://schemas.microsoft.com/office/drawing/2014/main" id="{5D02CABE-0301-3BD2-7B45-6E5F15F39BE9}"/>
              </a:ext>
            </a:extLst>
          </p:cNvPr>
          <p:cNvSpPr txBox="1"/>
          <p:nvPr/>
        </p:nvSpPr>
        <p:spPr>
          <a:xfrm>
            <a:off x="1071338" y="2800062"/>
            <a:ext cx="739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308;p27">
            <a:extLst>
              <a:ext uri="{FF2B5EF4-FFF2-40B4-BE49-F238E27FC236}">
                <a16:creationId xmlns:a16="http://schemas.microsoft.com/office/drawing/2014/main" id="{27799D49-4DF5-60A8-8724-BF9E2F7FC432}"/>
              </a:ext>
            </a:extLst>
          </p:cNvPr>
          <p:cNvSpPr txBox="1"/>
          <p:nvPr/>
        </p:nvSpPr>
        <p:spPr>
          <a:xfrm>
            <a:off x="1071338" y="3699872"/>
            <a:ext cx="70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309;p27">
            <a:extLst>
              <a:ext uri="{FF2B5EF4-FFF2-40B4-BE49-F238E27FC236}">
                <a16:creationId xmlns:a16="http://schemas.microsoft.com/office/drawing/2014/main" id="{4A9C500F-FE94-B6BC-BC84-008E7B68189C}"/>
              </a:ext>
            </a:extLst>
          </p:cNvPr>
          <p:cNvSpPr txBox="1"/>
          <p:nvPr/>
        </p:nvSpPr>
        <p:spPr>
          <a:xfrm>
            <a:off x="1071338" y="3250477"/>
            <a:ext cx="739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392;p36">
            <a:extLst>
              <a:ext uri="{FF2B5EF4-FFF2-40B4-BE49-F238E27FC236}">
                <a16:creationId xmlns:a16="http://schemas.microsoft.com/office/drawing/2014/main" id="{2BFE6855-6675-B763-E839-ADC57DB53756}"/>
              </a:ext>
            </a:extLst>
          </p:cNvPr>
          <p:cNvSpPr txBox="1"/>
          <p:nvPr/>
        </p:nvSpPr>
        <p:spPr>
          <a:xfrm>
            <a:off x="1481528" y="2126749"/>
            <a:ext cx="7525312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tx1"/>
                </a:solidFill>
                <a:effectLst/>
                <a:latin typeface="Avenir"/>
              </a:rPr>
              <a:t>Overview of data sources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tx1"/>
                </a:solidFill>
                <a:effectLst/>
                <a:latin typeface="Avenir"/>
              </a:rPr>
              <a:t>Loading data from Amazon Simple Storage Service (Amazon S3)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tx1"/>
                </a:solidFill>
                <a:effectLst/>
                <a:latin typeface="Avenir"/>
              </a:rPr>
              <a:t>ETL and ELT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tx1"/>
                </a:solidFill>
                <a:effectLst/>
                <a:latin typeface="Avenir"/>
              </a:rPr>
              <a:t>Loading streaming data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tx1"/>
                </a:solidFill>
                <a:effectLst/>
                <a:latin typeface="Avenir"/>
              </a:rPr>
              <a:t>Loading data from relational databases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tx1"/>
                </a:solidFill>
                <a:effectLst/>
                <a:latin typeface="Avenir"/>
              </a:rPr>
              <a:t>Features of Amazon Redshift Query Editor v2</a:t>
            </a:r>
          </a:p>
        </p:txBody>
      </p:sp>
      <p:sp>
        <p:nvSpPr>
          <p:cNvPr id="12" name="Google Shape;394;p36">
            <a:extLst>
              <a:ext uri="{FF2B5EF4-FFF2-40B4-BE49-F238E27FC236}">
                <a16:creationId xmlns:a16="http://schemas.microsoft.com/office/drawing/2014/main" id="{196B5133-2C5D-4A38-964B-0A584CD0E0FE}"/>
              </a:ext>
            </a:extLst>
          </p:cNvPr>
          <p:cNvSpPr txBox="1"/>
          <p:nvPr/>
        </p:nvSpPr>
        <p:spPr>
          <a:xfrm>
            <a:off x="891822" y="208336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395;p36">
            <a:extLst>
              <a:ext uri="{FF2B5EF4-FFF2-40B4-BE49-F238E27FC236}">
                <a16:creationId xmlns:a16="http://schemas.microsoft.com/office/drawing/2014/main" id="{CD989D8E-CB2D-8F60-F4A0-71BC561651BD}"/>
              </a:ext>
            </a:extLst>
          </p:cNvPr>
          <p:cNvSpPr txBox="1"/>
          <p:nvPr/>
        </p:nvSpPr>
        <p:spPr>
          <a:xfrm>
            <a:off x="891822" y="247523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Google Shape;395;p36">
            <a:extLst>
              <a:ext uri="{FF2B5EF4-FFF2-40B4-BE49-F238E27FC236}">
                <a16:creationId xmlns:a16="http://schemas.microsoft.com/office/drawing/2014/main" id="{FBB7A92B-D459-2921-ACA3-D65C7A053CE9}"/>
              </a:ext>
            </a:extLst>
          </p:cNvPr>
          <p:cNvSpPr txBox="1"/>
          <p:nvPr/>
        </p:nvSpPr>
        <p:spPr>
          <a:xfrm>
            <a:off x="891822" y="2838943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395;p36">
            <a:extLst>
              <a:ext uri="{FF2B5EF4-FFF2-40B4-BE49-F238E27FC236}">
                <a16:creationId xmlns:a16="http://schemas.microsoft.com/office/drawing/2014/main" id="{2809C0E9-E7C9-699A-44C8-0A1AA73A9D81}"/>
              </a:ext>
            </a:extLst>
          </p:cNvPr>
          <p:cNvSpPr txBox="1"/>
          <p:nvPr/>
        </p:nvSpPr>
        <p:spPr>
          <a:xfrm>
            <a:off x="891822" y="322551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" name="Google Shape;395;p36">
            <a:extLst>
              <a:ext uri="{FF2B5EF4-FFF2-40B4-BE49-F238E27FC236}">
                <a16:creationId xmlns:a16="http://schemas.microsoft.com/office/drawing/2014/main" id="{56A078C8-7282-D950-9755-878D2050819B}"/>
              </a:ext>
            </a:extLst>
          </p:cNvPr>
          <p:cNvSpPr txBox="1"/>
          <p:nvPr/>
        </p:nvSpPr>
        <p:spPr>
          <a:xfrm>
            <a:off x="916168" y="3609211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" name="Google Shape;395;p36">
            <a:extLst>
              <a:ext uri="{FF2B5EF4-FFF2-40B4-BE49-F238E27FC236}">
                <a16:creationId xmlns:a16="http://schemas.microsoft.com/office/drawing/2014/main" id="{6D6275E8-4F15-6124-CF83-DC28C816CBC2}"/>
              </a:ext>
            </a:extLst>
          </p:cNvPr>
          <p:cNvSpPr txBox="1"/>
          <p:nvPr/>
        </p:nvSpPr>
        <p:spPr>
          <a:xfrm>
            <a:off x="919978" y="3978781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06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/>
        </p:nvSpPr>
        <p:spPr>
          <a:xfrm>
            <a:off x="720372" y="1201448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NEXT CLASS</a:t>
            </a:r>
            <a:endParaRPr sz="1400" b="1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56DA5E31-A816-7E39-3E6B-922844983F56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33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Google Shape;306;p27">
            <a:extLst>
              <a:ext uri="{FF2B5EF4-FFF2-40B4-BE49-F238E27FC236}">
                <a16:creationId xmlns:a16="http://schemas.microsoft.com/office/drawing/2014/main" id="{28B497A7-CB3C-6654-26B4-749687AC7E0F}"/>
              </a:ext>
            </a:extLst>
          </p:cNvPr>
          <p:cNvSpPr txBox="1"/>
          <p:nvPr/>
        </p:nvSpPr>
        <p:spPr>
          <a:xfrm>
            <a:off x="1451609" y="1740808"/>
            <a:ext cx="7424761" cy="276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Avenir"/>
              </a:rPr>
              <a:t>Factors that impact query performance </a:t>
            </a:r>
          </a:p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Avenir"/>
              </a:rPr>
              <a:t>Table maintenance and materialized views </a:t>
            </a:r>
          </a:p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Avenir"/>
              </a:rPr>
              <a:t>Query analysis </a:t>
            </a:r>
          </a:p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Avenir"/>
              </a:rPr>
              <a:t>Workload management </a:t>
            </a:r>
          </a:p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Avenir"/>
              </a:rPr>
              <a:t>Tuning guidance </a:t>
            </a:r>
          </a:p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Avenir"/>
              </a:rPr>
              <a:t>Amazon Redshift monitoring</a:t>
            </a:r>
            <a:endParaRPr lang="en-IN" sz="2400" b="0" i="0" u="none" strike="noStrike" cap="none" dirty="0">
              <a:solidFill>
                <a:schemeClr val="tx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394;p36">
            <a:extLst>
              <a:ext uri="{FF2B5EF4-FFF2-40B4-BE49-F238E27FC236}">
                <a16:creationId xmlns:a16="http://schemas.microsoft.com/office/drawing/2014/main" id="{2126EA55-F7B3-C4F1-A78D-BFF9FFD9843C}"/>
              </a:ext>
            </a:extLst>
          </p:cNvPr>
          <p:cNvSpPr txBox="1"/>
          <p:nvPr/>
        </p:nvSpPr>
        <p:spPr>
          <a:xfrm>
            <a:off x="868962" y="170617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395;p36">
            <a:extLst>
              <a:ext uri="{FF2B5EF4-FFF2-40B4-BE49-F238E27FC236}">
                <a16:creationId xmlns:a16="http://schemas.microsoft.com/office/drawing/2014/main" id="{4B7EE2AB-8C82-BA4E-E560-5E5DB6A09195}"/>
              </a:ext>
            </a:extLst>
          </p:cNvPr>
          <p:cNvSpPr txBox="1"/>
          <p:nvPr/>
        </p:nvSpPr>
        <p:spPr>
          <a:xfrm>
            <a:off x="868962" y="214376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" name="Google Shape;395;p36">
            <a:extLst>
              <a:ext uri="{FF2B5EF4-FFF2-40B4-BE49-F238E27FC236}">
                <a16:creationId xmlns:a16="http://schemas.microsoft.com/office/drawing/2014/main" id="{5E0692AD-AE60-1B9C-5641-F0E5DA0DC938}"/>
              </a:ext>
            </a:extLst>
          </p:cNvPr>
          <p:cNvSpPr txBox="1"/>
          <p:nvPr/>
        </p:nvSpPr>
        <p:spPr>
          <a:xfrm>
            <a:off x="868962" y="2598913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395;p36">
            <a:extLst>
              <a:ext uri="{FF2B5EF4-FFF2-40B4-BE49-F238E27FC236}">
                <a16:creationId xmlns:a16="http://schemas.microsoft.com/office/drawing/2014/main" id="{EC17CEB8-73AE-4A2A-2B0F-D93C0F1C8F16}"/>
              </a:ext>
            </a:extLst>
          </p:cNvPr>
          <p:cNvSpPr txBox="1"/>
          <p:nvPr/>
        </p:nvSpPr>
        <p:spPr>
          <a:xfrm>
            <a:off x="868962" y="301977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Google Shape;395;p36">
            <a:extLst>
              <a:ext uri="{FF2B5EF4-FFF2-40B4-BE49-F238E27FC236}">
                <a16:creationId xmlns:a16="http://schemas.microsoft.com/office/drawing/2014/main" id="{BD6B6E62-45D1-2819-98D1-C2F3D16A1B56}"/>
              </a:ext>
            </a:extLst>
          </p:cNvPr>
          <p:cNvSpPr txBox="1"/>
          <p:nvPr/>
        </p:nvSpPr>
        <p:spPr>
          <a:xfrm>
            <a:off x="893308" y="3483481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395;p36">
            <a:extLst>
              <a:ext uri="{FF2B5EF4-FFF2-40B4-BE49-F238E27FC236}">
                <a16:creationId xmlns:a16="http://schemas.microsoft.com/office/drawing/2014/main" id="{1C8E9605-41EE-F4F2-7CF0-88B5155636B1}"/>
              </a:ext>
            </a:extLst>
          </p:cNvPr>
          <p:cNvSpPr txBox="1"/>
          <p:nvPr/>
        </p:nvSpPr>
        <p:spPr>
          <a:xfrm>
            <a:off x="897118" y="3933061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06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body" idx="1"/>
          </p:nvPr>
        </p:nvSpPr>
        <p:spPr>
          <a:xfrm>
            <a:off x="4944621" y="3485363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Practice in teams of 4 students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14313" marR="0" lvl="0" indent="-21431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Industry expert mentoring to learn better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14313" marR="0" lvl="0" indent="-21431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personalised feedback for improvements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7" name="Google Shape;297;p26"/>
          <p:cNvSpPr txBox="1"/>
          <p:nvPr/>
        </p:nvSpPr>
        <p:spPr>
          <a:xfrm>
            <a:off x="4581120" y="103638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Poll 1(Answer)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4572000" y="1658138"/>
            <a:ext cx="3964620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these are categorical variables?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Temperature of an engine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600" b="1" i="0" u="none" strike="noStrike" cap="none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Make of car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1" i="0" u="none" strike="noStrike" cap="none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Mileage of a car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600" b="1" i="0" u="none" strike="noStrike" cap="none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Rating given by a customer for an Uber ride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31-07-2019</a:t>
            </a:r>
            <a:endParaRPr sz="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27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endParaRPr sz="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479366" y="1163901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Today’s Agenda</a:t>
            </a:r>
            <a:endParaRPr sz="2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7" name="Google Shape;307;p27"/>
          <p:cNvSpPr txBox="1"/>
          <p:nvPr/>
        </p:nvSpPr>
        <p:spPr>
          <a:xfrm>
            <a:off x="1071338" y="2800062"/>
            <a:ext cx="739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8" name="Google Shape;308;p27"/>
          <p:cNvSpPr txBox="1"/>
          <p:nvPr/>
        </p:nvSpPr>
        <p:spPr>
          <a:xfrm>
            <a:off x="1071338" y="3699872"/>
            <a:ext cx="7001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1071338" y="3250477"/>
            <a:ext cx="739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0" name="Google Shape;310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 Certification Program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92;p36">
            <a:extLst>
              <a:ext uri="{FF2B5EF4-FFF2-40B4-BE49-F238E27FC236}">
                <a16:creationId xmlns:a16="http://schemas.microsoft.com/office/drawing/2014/main" id="{86A02E9D-F681-91AB-965E-4FA739E67480}"/>
              </a:ext>
            </a:extLst>
          </p:cNvPr>
          <p:cNvSpPr txBox="1"/>
          <p:nvPr/>
        </p:nvSpPr>
        <p:spPr>
          <a:xfrm>
            <a:off x="1481528" y="2126749"/>
            <a:ext cx="7525312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bg1"/>
                </a:solidFill>
                <a:effectLst/>
                <a:latin typeface="Avenir"/>
              </a:rPr>
              <a:t>Overview of data sources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bg1"/>
                </a:solidFill>
                <a:effectLst/>
                <a:latin typeface="Avenir"/>
              </a:rPr>
              <a:t>Loading data from Amazon Simple Storage Service (Amazon S3)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bg1"/>
                </a:solidFill>
                <a:effectLst/>
                <a:latin typeface="Avenir"/>
              </a:rPr>
              <a:t>ETL and ELT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bg1"/>
                </a:solidFill>
                <a:effectLst/>
                <a:latin typeface="Avenir"/>
              </a:rPr>
              <a:t>Loading streaming data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bg1"/>
                </a:solidFill>
                <a:effectLst/>
                <a:latin typeface="Avenir"/>
              </a:rPr>
              <a:t>Loading data from relational databases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bg1"/>
                </a:solidFill>
                <a:effectLst/>
                <a:latin typeface="Avenir"/>
              </a:rPr>
              <a:t>Features of Amazon Redshift Query Editor v2</a:t>
            </a:r>
          </a:p>
        </p:txBody>
      </p:sp>
      <p:sp>
        <p:nvSpPr>
          <p:cNvPr id="3" name="Google Shape;394;p36">
            <a:extLst>
              <a:ext uri="{FF2B5EF4-FFF2-40B4-BE49-F238E27FC236}">
                <a16:creationId xmlns:a16="http://schemas.microsoft.com/office/drawing/2014/main" id="{EE9541D1-C7ED-FB2D-7DA3-B9E6853F3E54}"/>
              </a:ext>
            </a:extLst>
          </p:cNvPr>
          <p:cNvSpPr txBox="1"/>
          <p:nvPr/>
        </p:nvSpPr>
        <p:spPr>
          <a:xfrm>
            <a:off x="891822" y="208336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95;p36">
            <a:extLst>
              <a:ext uri="{FF2B5EF4-FFF2-40B4-BE49-F238E27FC236}">
                <a16:creationId xmlns:a16="http://schemas.microsoft.com/office/drawing/2014/main" id="{D18E4B6F-7CD1-EF7D-FBEA-EE36F0F9C31A}"/>
              </a:ext>
            </a:extLst>
          </p:cNvPr>
          <p:cNvSpPr txBox="1"/>
          <p:nvPr/>
        </p:nvSpPr>
        <p:spPr>
          <a:xfrm>
            <a:off x="891822" y="247523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395;p36">
            <a:extLst>
              <a:ext uri="{FF2B5EF4-FFF2-40B4-BE49-F238E27FC236}">
                <a16:creationId xmlns:a16="http://schemas.microsoft.com/office/drawing/2014/main" id="{27CA6CD1-9FB2-DA48-151D-CB21F46D4AEC}"/>
              </a:ext>
            </a:extLst>
          </p:cNvPr>
          <p:cNvSpPr txBox="1"/>
          <p:nvPr/>
        </p:nvSpPr>
        <p:spPr>
          <a:xfrm>
            <a:off x="891822" y="2838943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Google Shape;395;p36">
            <a:extLst>
              <a:ext uri="{FF2B5EF4-FFF2-40B4-BE49-F238E27FC236}">
                <a16:creationId xmlns:a16="http://schemas.microsoft.com/office/drawing/2014/main" id="{9F00C346-0288-2E70-D791-7D9E9A1F6206}"/>
              </a:ext>
            </a:extLst>
          </p:cNvPr>
          <p:cNvSpPr txBox="1"/>
          <p:nvPr/>
        </p:nvSpPr>
        <p:spPr>
          <a:xfrm>
            <a:off x="891822" y="322551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395;p36">
            <a:extLst>
              <a:ext uri="{FF2B5EF4-FFF2-40B4-BE49-F238E27FC236}">
                <a16:creationId xmlns:a16="http://schemas.microsoft.com/office/drawing/2014/main" id="{6605AAE1-3BD6-5F29-BC75-E6FB2CA3F557}"/>
              </a:ext>
            </a:extLst>
          </p:cNvPr>
          <p:cNvSpPr txBox="1"/>
          <p:nvPr/>
        </p:nvSpPr>
        <p:spPr>
          <a:xfrm>
            <a:off x="916168" y="3609211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395;p36">
            <a:extLst>
              <a:ext uri="{FF2B5EF4-FFF2-40B4-BE49-F238E27FC236}">
                <a16:creationId xmlns:a16="http://schemas.microsoft.com/office/drawing/2014/main" id="{F6A41DA9-630E-B80C-A2C9-E822A48810C6}"/>
              </a:ext>
            </a:extLst>
          </p:cNvPr>
          <p:cNvSpPr txBox="1"/>
          <p:nvPr/>
        </p:nvSpPr>
        <p:spPr>
          <a:xfrm>
            <a:off x="919978" y="3978781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06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2BB39594-E7FF-247C-91A3-17948BA51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9E454DA6-CE29-4273-8E60-70C5A89B1B64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Overview of Data Sources in AWS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317A4-A7CC-198C-78FF-FA4B8D62F6C7}"/>
              </a:ext>
            </a:extLst>
          </p:cNvPr>
          <p:cNvSpPr txBox="1"/>
          <p:nvPr/>
        </p:nvSpPr>
        <p:spPr>
          <a:xfrm>
            <a:off x="407344" y="1337310"/>
            <a:ext cx="8496626" cy="232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AWS Data Sources and Services​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AWS Storage Services​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Amazon S3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Amazon EBS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Amazon EFS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Amazon </a:t>
            </a:r>
            <a:r>
              <a:rPr lang="en-US" sz="140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FSx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​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C5C86391-3310-F6A8-0EFC-CBDB9AF746A6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6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739656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F03E20AA-DDD0-E91C-2329-788D9C95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2FB736C3-9F23-1871-3A7B-18C74DD39538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Overview of Data Sources in AWS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47D06-574C-D081-B156-F8DF15BAA603}"/>
              </a:ext>
            </a:extLst>
          </p:cNvPr>
          <p:cNvSpPr txBox="1"/>
          <p:nvPr/>
        </p:nvSpPr>
        <p:spPr>
          <a:xfrm>
            <a:off x="407344" y="1337310"/>
            <a:ext cx="8622356" cy="3791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Amazon S3: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Amazon S3 (Simple Storage Service) is a highly flexible and scalable object storage solution that allows you to store and retrieve limitless amounts of data from anywhere on the internet, at any time.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Key Benefits: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API Access: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Seamlessly interact with Amazon S3 through its robust API.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Data Transfer: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Effortlessly stream or copy data between S3 buckets.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Scalability and Availability: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Benefit from storage that scales with high availability and built-in redundancy.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Cost-Effective Solutions: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Manage large datasets with cost-efficient storage options.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Optimal Performance: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Choose the right storage classes to balance performance and cost efficiency.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en-US" sz="1400" b="1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60ED01B0-DF1C-4153-E636-726D8A783C65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7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63286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D65DEA50-311D-94E5-DFA6-44AB8AA51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F6F0880B-42A0-1728-B94A-519E8EA3F6F5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Overview of Data Sources in AWS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535C6-5C1D-D2E0-4000-B7CDD0C6A7F8}"/>
              </a:ext>
            </a:extLst>
          </p:cNvPr>
          <p:cNvSpPr txBox="1"/>
          <p:nvPr/>
        </p:nvSpPr>
        <p:spPr>
          <a:xfrm>
            <a:off x="407344" y="1337310"/>
            <a:ext cx="8622356" cy="3406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Amazon EBS: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Amazon EBS (Elastic Block Store) provides persistent block-level storage volumes for Amazon EC2 instances, allowing you to scale storage performance and costs to suit your needs.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Key Benefits: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High-Performance Storage: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Offers low-latency block storage for attachment to Amazon EC2 instances, delivering high performance.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Versatile Storage Options: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Provides HDD volumes for cost-effective frequent access and SSD volumes for high-performance workloads requiring high IOPS.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Data Protection: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Supports point-in-time snapshot backups that can be restored to ensure data protection and disaster recovery.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215F3265-433B-80A9-E496-455DBEA0D32F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8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509200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D231B55B-2587-1743-FC4B-921E0122F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BD85C283-6DDE-6252-B70E-CA5920ECE00D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Overview of Data Sources in AWS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BA7B1-2993-D6A9-07B9-1D11B786C8EF}"/>
              </a:ext>
            </a:extLst>
          </p:cNvPr>
          <p:cNvSpPr txBox="1"/>
          <p:nvPr/>
        </p:nvSpPr>
        <p:spPr>
          <a:xfrm>
            <a:off x="407344" y="1337310"/>
            <a:ext cx="8622356" cy="2868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Amazon EFS :​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Amazon EFS (Elastic File System) is a serverless, fully managed file storage service that simplifies the creation and scaling of file systems. It automatically manages storage capacity, enabling seamless growth to meet changing data requirements.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Key Benefits: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Scalability and High Performance: Easily scale your file systems with high performance.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High Throughput: Delivers high throughput for large-scale data operations.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Low-Latency Access: Ensures low-latency access to your data, providing efficient file storage and retrieval.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637B6F3E-EF51-B941-D666-3DCC0C74E96C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9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615827171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upGrad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0093FF"/>
      </a:accent1>
      <a:accent2>
        <a:srgbClr val="0BC296"/>
      </a:accent2>
      <a:accent3>
        <a:srgbClr val="A5A5A5"/>
      </a:accent3>
      <a:accent4>
        <a:srgbClr val="08C195"/>
      </a:accent4>
      <a:accent5>
        <a:srgbClr val="0094FC"/>
      </a:accent5>
      <a:accent6>
        <a:srgbClr val="FF24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1582</Words>
  <Application>Microsoft Office PowerPoint</Application>
  <PresentationFormat>On-screen Show (16:9)</PresentationFormat>
  <Paragraphs>290</Paragraphs>
  <Slides>33</Slides>
  <Notes>33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Courier New</vt:lpstr>
      <vt:lpstr>Aptos Narrow</vt:lpstr>
      <vt:lpstr>Proxima Nova</vt:lpstr>
      <vt:lpstr>Symbol</vt:lpstr>
      <vt:lpstr>Arial</vt:lpstr>
      <vt:lpstr>Avenir</vt:lpstr>
      <vt:lpstr>Calibri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Rashmi Dhumal</dc:creator>
  <cp:lastModifiedBy>Nitin Kamble</cp:lastModifiedBy>
  <cp:revision>12</cp:revision>
  <dcterms:modified xsi:type="dcterms:W3CDTF">2025-03-07T04:06:38Z</dcterms:modified>
</cp:coreProperties>
</file>